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452" r:id="rId2"/>
    <p:sldId id="453" r:id="rId3"/>
    <p:sldId id="454" r:id="rId4"/>
    <p:sldId id="455" r:id="rId5"/>
    <p:sldId id="456" r:id="rId6"/>
    <p:sldId id="457" r:id="rId7"/>
    <p:sldId id="458" r:id="rId8"/>
    <p:sldId id="459" r:id="rId9"/>
    <p:sldId id="460" r:id="rId10"/>
    <p:sldId id="461" r:id="rId11"/>
    <p:sldId id="462" r:id="rId12"/>
    <p:sldId id="463" r:id="rId13"/>
    <p:sldId id="464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E00BB"/>
    <a:srgbClr val="003AA3"/>
    <a:srgbClr val="FF4B4B"/>
    <a:srgbClr val="D8B9BA"/>
    <a:srgbClr val="99B3D7"/>
    <a:srgbClr val="DC9D9C"/>
    <a:srgbClr val="2800AE"/>
    <a:srgbClr val="01409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66" autoAdjust="0"/>
    <p:restoredTop sz="95853" autoAdjust="0"/>
  </p:normalViewPr>
  <p:slideViewPr>
    <p:cSldViewPr snapToGrid="0">
      <p:cViewPr>
        <p:scale>
          <a:sx n="100" d="100"/>
          <a:sy n="100" d="100"/>
        </p:scale>
        <p:origin x="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0F083-6108-4243-A388-DDB13CB06986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31F93-DC01-482F-AB5B-F81885DA79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LLM: </a:t>
            </a:r>
            <a:r>
              <a:rPr lang="zh-CN" altLang="en-US" dirty="0"/>
              <a:t>需要在很大的数据集上进行预训练，这些数据上可能会包括一些隐私内容。而模型在训练中，会记住某些训练数据，这就带来了数据泄露和隐私泄露的风险。</a:t>
            </a:r>
            <a:endParaRPr lang="en-US" altLang="zh-CN" dirty="0"/>
          </a:p>
          <a:p>
            <a:r>
              <a:rPr lang="zh-CN" altLang="en-US" dirty="0"/>
              <a:t>目前当然也存在一些方法尝试提取一个模型的训练数据。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既然存在隐私泄露的风险，那么自然也会有许多工作来保护隐私。分为三个方面，数据预处理阶段，直接移除掉敏感的数据。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143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71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3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质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生命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管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艺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科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纹 + 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含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B51F-5022-4B9A-B1DC-58E2D82F8E58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12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12FBB9-C958-42A1-9602-419AE913C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90" y="1041593"/>
            <a:ext cx="8857615" cy="32054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DB4431A-BDDF-4B17-8880-DFE9D43444CE}"/>
              </a:ext>
            </a:extLst>
          </p:cNvPr>
          <p:cNvSpPr txBox="1"/>
          <p:nvPr/>
        </p:nvSpPr>
        <p:spPr>
          <a:xfrm>
            <a:off x="1108490" y="4601673"/>
            <a:ext cx="95802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Inspired by model editing, the paper firstly proposed a neuron-based editing technique to the privacy issue of language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method is efficient to reduce the privacy issue while maintaining the model performance successfully.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1EC2B-9CF6-41B1-8C42-6335235C3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45AF40-EBCB-40DE-9238-5F6066F6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19" y="1500269"/>
            <a:ext cx="8565711" cy="38574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9AFFB78-493B-4BB0-8C89-74D3EDD8C37C}"/>
              </a:ext>
            </a:extLst>
          </p:cNvPr>
          <p:cNvSpPr/>
          <p:nvPr/>
        </p:nvSpPr>
        <p:spPr>
          <a:xfrm>
            <a:off x="879519" y="5478882"/>
            <a:ext cx="9140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number of edited neurons reduces the risk of privacy leakage in the model, but it also leads to a decrease in the model performance.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04BA4F-687D-416B-80D0-E4DC19220473}"/>
              </a:ext>
            </a:extLst>
          </p:cNvPr>
          <p:cNvSpPr txBox="1"/>
          <p:nvPr/>
        </p:nvSpPr>
        <p:spPr>
          <a:xfrm>
            <a:off x="516423" y="1255027"/>
            <a:ext cx="472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Effect of the number of neurons edited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52026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1EC2B-9CF6-41B1-8C42-6335235C3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04BA4F-687D-416B-80D0-E4DC19220473}"/>
              </a:ext>
            </a:extLst>
          </p:cNvPr>
          <p:cNvSpPr txBox="1"/>
          <p:nvPr/>
        </p:nvSpPr>
        <p:spPr>
          <a:xfrm>
            <a:off x="516423" y="1255027"/>
            <a:ext cx="803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Impact of Training Time on Privacy Neuron Distribution over Layers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4A8109-118E-41AD-9649-C6332539B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8" y="1931185"/>
            <a:ext cx="6041732" cy="29956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8A7E92E-A3F3-4800-A8D6-C63647C42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88" y="4989303"/>
            <a:ext cx="7011979" cy="15113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51D0768-2B00-4AB1-A62B-1081DED484F6}"/>
              </a:ext>
            </a:extLst>
          </p:cNvPr>
          <p:cNvSpPr txBox="1"/>
          <p:nvPr/>
        </p:nvSpPr>
        <p:spPr>
          <a:xfrm>
            <a:off x="6959863" y="2558425"/>
            <a:ext cx="4922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training time increases, privacy neurons of top layers increases.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model of a larger size has better performances on normal task. And DEPN demonstrates better performance on larger models.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88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1EC2B-9CF6-41B1-8C42-6335235C3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04BA4F-687D-416B-80D0-E4DC19220473}"/>
              </a:ext>
            </a:extLst>
          </p:cNvPr>
          <p:cNvSpPr txBox="1"/>
          <p:nvPr/>
        </p:nvSpPr>
        <p:spPr>
          <a:xfrm>
            <a:off x="516423" y="1255027"/>
            <a:ext cx="2499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Robustness analysis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F5A0C7-593F-4354-A883-758CF8140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58" y="1887522"/>
            <a:ext cx="7111474" cy="1637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15392E-7D97-4250-B103-6F5B45307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23" y="3650115"/>
            <a:ext cx="4313764" cy="16405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5D5322-7594-411D-83FF-EB9668BB9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329" y="3650115"/>
            <a:ext cx="3647935" cy="22674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672B65F-2F26-4F22-9DC0-8EAC7E4E0E52}"/>
              </a:ext>
            </a:extLst>
          </p:cNvPr>
          <p:cNvSpPr txBox="1"/>
          <p:nvPr/>
        </p:nvSpPr>
        <p:spPr>
          <a:xfrm>
            <a:off x="7845836" y="1764041"/>
            <a:ext cx="40476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duction in privacy risks gradually diminishes as the amount of privacy increases.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 risk reduction across all prompts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144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F81DDF8-8CAB-4A0C-8D92-B3B151BDDAE9}"/>
              </a:ext>
            </a:extLst>
          </p:cNvPr>
          <p:cNvSpPr txBox="1"/>
          <p:nvPr/>
        </p:nvSpPr>
        <p:spPr>
          <a:xfrm>
            <a:off x="4090130" y="2921168"/>
            <a:ext cx="40117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/>
              <a:t>Thank you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50899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035993A-9124-41F3-94A3-19585617453B}"/>
              </a:ext>
            </a:extLst>
          </p:cNvPr>
          <p:cNvSpPr txBox="1"/>
          <p:nvPr/>
        </p:nvSpPr>
        <p:spPr>
          <a:xfrm>
            <a:off x="1130935" y="1642745"/>
            <a:ext cx="8957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LLMs are pretrained on a huge amount of data;</a:t>
            </a:r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A variety of methods have been explored to attack LLMs for </a:t>
            </a:r>
            <a:r>
              <a:rPr lang="en-US" altLang="zh-CN" b="1" dirty="0">
                <a:solidFill>
                  <a:srgbClr val="FF0000"/>
                </a:solidFill>
              </a:rPr>
              <a:t>training data extraction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6E0231-CF22-4393-B89B-5A25B9AD15CF}"/>
              </a:ext>
            </a:extLst>
          </p:cNvPr>
          <p:cNvSpPr txBox="1"/>
          <p:nvPr/>
        </p:nvSpPr>
        <p:spPr>
          <a:xfrm>
            <a:off x="1130935" y="3900805"/>
            <a:ext cx="83985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Existing methods to protect privacy: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Data processing stage: removing sensitive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training stage: reducing the extent to which models memorize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post-processing stage: retraining the model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C7C4C1-1B09-41E6-A6DB-4C25524CF7BF}"/>
              </a:ext>
            </a:extLst>
          </p:cNvPr>
          <p:cNvSpPr/>
          <p:nvPr/>
        </p:nvSpPr>
        <p:spPr>
          <a:xfrm>
            <a:off x="0" y="3093720"/>
            <a:ext cx="12191365" cy="27813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AF3E5B-A11E-4860-AF4C-1C887AA3C9D8}"/>
              </a:ext>
            </a:extLst>
          </p:cNvPr>
          <p:cNvSpPr txBox="1"/>
          <p:nvPr/>
        </p:nvSpPr>
        <p:spPr>
          <a:xfrm>
            <a:off x="437321" y="457199"/>
            <a:ext cx="2238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Background</a:t>
            </a:r>
            <a:endParaRPr lang="zh-CN" altLang="en-US" sz="2800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C3CD456-2774-4BA0-BEEE-641E83A7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7910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7938FE-C54D-41AE-9335-A65A1CBD6735}"/>
              </a:ext>
            </a:extLst>
          </p:cNvPr>
          <p:cNvSpPr txBox="1"/>
          <p:nvPr/>
        </p:nvSpPr>
        <p:spPr>
          <a:xfrm>
            <a:off x="437321" y="457199"/>
            <a:ext cx="2238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Background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C3394D-8321-4834-A994-FFA451DAD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50" y="1773555"/>
            <a:ext cx="8321040" cy="19888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BD94054-3210-47AC-BEF6-67BEDE55A15B}"/>
              </a:ext>
            </a:extLst>
          </p:cNvPr>
          <p:cNvSpPr txBox="1"/>
          <p:nvPr/>
        </p:nvSpPr>
        <p:spPr>
          <a:xfrm>
            <a:off x="1867535" y="4222115"/>
            <a:ext cx="91382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knowledge is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 to be stored in the feed-forward networks</a:t>
            </a:r>
          </a:p>
        </p:txBody>
      </p:sp>
      <p:sp>
        <p:nvSpPr>
          <p:cNvPr id="5" name="下箭头 8">
            <a:extLst>
              <a:ext uri="{FF2B5EF4-FFF2-40B4-BE49-F238E27FC236}">
                <a16:creationId xmlns:a16="http://schemas.microsoft.com/office/drawing/2014/main" id="{92149888-FB67-4647-B81F-C116587A82FF}"/>
              </a:ext>
            </a:extLst>
          </p:cNvPr>
          <p:cNvSpPr/>
          <p:nvPr/>
        </p:nvSpPr>
        <p:spPr>
          <a:xfrm>
            <a:off x="5352415" y="4721860"/>
            <a:ext cx="296545" cy="64833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3E226A-5095-421D-BB68-0FC54C035222}"/>
              </a:ext>
            </a:extLst>
          </p:cNvPr>
          <p:cNvSpPr txBox="1"/>
          <p:nvPr/>
        </p:nvSpPr>
        <p:spPr>
          <a:xfrm>
            <a:off x="1867535" y="5501640"/>
            <a:ext cx="91382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rivate information might be also encoded in specific neurons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2517957-6E88-44DE-8E54-464100DF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0117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7938FE-C54D-41AE-9335-A65A1CBD6735}"/>
              </a:ext>
            </a:extLst>
          </p:cNvPr>
          <p:cNvSpPr txBox="1"/>
          <p:nvPr/>
        </p:nvSpPr>
        <p:spPr>
          <a:xfrm>
            <a:off x="437321" y="457199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DEPN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60735E-0B9A-476E-B44C-ACDED1776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" y="1313815"/>
            <a:ext cx="7876540" cy="49549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6BCC687-6CDF-4444-AC38-CED69813E4D5}"/>
              </a:ext>
            </a:extLst>
          </p:cNvPr>
          <p:cNvSpPr txBox="1"/>
          <p:nvPr/>
        </p:nvSpPr>
        <p:spPr>
          <a:xfrm>
            <a:off x="8560435" y="2524125"/>
            <a:ext cx="32296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Neuron detector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Neuron aggregator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Privacy editor 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6694090-5526-43A4-93BE-EBF96966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</p:spPr>
        <p:txBody>
          <a:bodyPr/>
          <a:lstStyle/>
          <a:p>
            <a:r>
              <a:rPr lang="en-US" altLang="zh-CN" dirty="0"/>
              <a:t>DEPN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4446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CF0BC-EF73-4D57-BD28-79686F3F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E16A83-A0E5-445D-85FC-35909772E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81" y="1366069"/>
            <a:ext cx="5212801" cy="14434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D7AB68-50AC-4728-AF64-187C3C00C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673" y="1573596"/>
            <a:ext cx="4701285" cy="102840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EAAAF47-5137-444E-B18B-23273521F739}"/>
              </a:ext>
            </a:extLst>
          </p:cNvPr>
          <p:cNvSpPr/>
          <p:nvPr/>
        </p:nvSpPr>
        <p:spPr>
          <a:xfrm>
            <a:off x="0" y="2903855"/>
            <a:ext cx="12191365" cy="27813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3AD2E6-C10A-4E88-AA97-3963A485C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470" y="3326130"/>
            <a:ext cx="2704465" cy="4324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0283AD-245A-4C0C-826B-17401C3A7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470" y="4086860"/>
            <a:ext cx="3436620" cy="617220"/>
          </a:xfrm>
          <a:prstGeom prst="rect">
            <a:avLst/>
          </a:prstGeom>
        </p:spPr>
      </p:pic>
      <p:graphicFrame>
        <p:nvGraphicFramePr>
          <p:cNvPr id="8" name="对象 7">
            <a:hlinkClick r:id="" action="ppaction://ole?verb=0"/>
            <a:extLst>
              <a:ext uri="{FF2B5EF4-FFF2-40B4-BE49-F238E27FC236}">
                <a16:creationId xmlns:a16="http://schemas.microsoft.com/office/drawing/2014/main" id="{65AF0F38-6F8E-4917-895B-9F484554B7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7" imgW="114300" imgH="215900" progId="Equation.KSEE3">
                  <p:embed/>
                </p:oleObj>
              </mc:Choice>
              <mc:Fallback>
                <p:oleObj r:id="rId7" imgW="114300" imgH="215900" progId="Equation.KSEE3">
                  <p:embed/>
                  <p:pic>
                    <p:nvPicPr>
                      <p:cNvPr id="10" name="对象 9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CDC1EE30-B779-41F3-86A5-6583CD0A11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4500" y="3645535"/>
            <a:ext cx="4122420" cy="10363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8171B4-4E3E-48AE-A857-EEAE5D8F56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3470" y="5397500"/>
            <a:ext cx="3185160" cy="579120"/>
          </a:xfrm>
          <a:prstGeom prst="rect">
            <a:avLst/>
          </a:prstGeom>
        </p:spPr>
      </p:pic>
      <p:sp>
        <p:nvSpPr>
          <p:cNvPr id="11" name="下箭头 14">
            <a:extLst>
              <a:ext uri="{FF2B5EF4-FFF2-40B4-BE49-F238E27FC236}">
                <a16:creationId xmlns:a16="http://schemas.microsoft.com/office/drawing/2014/main" id="{293D6718-222C-4FA4-81AB-D24A627C2A17}"/>
              </a:ext>
            </a:extLst>
          </p:cNvPr>
          <p:cNvSpPr/>
          <p:nvPr/>
        </p:nvSpPr>
        <p:spPr>
          <a:xfrm>
            <a:off x="2353945" y="4749800"/>
            <a:ext cx="183515" cy="60134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983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CF0BC-EF73-4D57-BD28-79686F3F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DEPN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66C0D6B-1539-40AF-B0F2-682EF8629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38" y="1129212"/>
            <a:ext cx="5656962" cy="2966258"/>
          </a:xfrm>
          <a:prstGeom prst="rect">
            <a:avLst/>
          </a:prstGeom>
        </p:spPr>
      </p:pic>
      <p:pic>
        <p:nvPicPr>
          <p:cNvPr id="2050" name="Picture 2" descr="https://pic1.zhimg.com/v2-fd6f350747b1120648131c4c285dee0c_r.jpg">
            <a:extLst>
              <a:ext uri="{FF2B5EF4-FFF2-40B4-BE49-F238E27FC236}">
                <a16:creationId xmlns:a16="http://schemas.microsoft.com/office/drawing/2014/main" id="{B7507D99-7AFC-4C87-AB0E-27E7D1CEA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0" y="1325352"/>
            <a:ext cx="3982347" cy="32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3BA6FE4-150A-4B50-89FC-FFDE4EBA2FEF}"/>
              </a:ext>
            </a:extLst>
          </p:cNvPr>
          <p:cNvSpPr/>
          <p:nvPr/>
        </p:nvSpPr>
        <p:spPr>
          <a:xfrm>
            <a:off x="731204" y="4886317"/>
            <a:ext cx="78158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pixel or feature is enhanced to a certain extent, its contribution to network decision-making may reach saturation.</a:t>
            </a:r>
          </a:p>
        </p:txBody>
      </p:sp>
    </p:spTree>
    <p:extLst>
      <p:ext uri="{BB962C8B-B14F-4D97-AF65-F5344CB8AC3E}">
        <p14:creationId xmlns:p14="http://schemas.microsoft.com/office/powerpoint/2010/main" val="74954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12CC84-393A-48AF-8530-F7EE9ED8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A2AA80-C305-4531-9CBC-0941F831AD0B}"/>
              </a:ext>
            </a:extLst>
          </p:cNvPr>
          <p:cNvSpPr txBox="1"/>
          <p:nvPr/>
        </p:nvSpPr>
        <p:spPr>
          <a:xfrm>
            <a:off x="611968" y="1497153"/>
            <a:ext cx="10968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 definition: personal identity in formation, such as names, ID numbers, phone numbers and other related expressions.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0D888D-2F56-4E79-89FA-3C62B5356F48}"/>
              </a:ext>
            </a:extLst>
          </p:cNvPr>
          <p:cNvSpPr/>
          <p:nvPr/>
        </p:nvSpPr>
        <p:spPr>
          <a:xfrm>
            <a:off x="611968" y="219793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Enron, containing over 500000 emails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information:</a:t>
            </a:r>
          </a:p>
          <a:p>
            <a:pPr marL="342900" indent="-342900">
              <a:buAutoNum type="arabicParenR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 unique names that are memorized by language models</a:t>
            </a:r>
          </a:p>
          <a:p>
            <a:pPr marL="342900" indent="-342900">
              <a:buAutoNum type="arabicParenR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 numbers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 unique LM-memorized phone numbers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texts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100 sentences that are not semantically overlapping with each other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DD8759-BB79-4AC5-8C73-BD814D00E312}"/>
              </a:ext>
            </a:extLst>
          </p:cNvPr>
          <p:cNvSpPr txBox="1"/>
          <p:nvPr/>
        </p:nvSpPr>
        <p:spPr>
          <a:xfrm>
            <a:off x="7092522" y="3022731"/>
            <a:ext cx="403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__ __ is a senior writer at ESPN.com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428A39-E127-4C4A-976C-69FC8D8A47A0}"/>
              </a:ext>
            </a:extLst>
          </p:cNvPr>
          <p:cNvSpPr txBox="1"/>
          <p:nvPr/>
        </p:nvSpPr>
        <p:spPr>
          <a:xfrm>
            <a:off x="7011409" y="3818686"/>
            <a:ext cx="419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My phone number is 71385 _ _ _ _ _.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12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08EA184D-7B7D-4712-91B6-80B177F62F64}"/>
              </a:ext>
            </a:extLst>
          </p:cNvPr>
          <p:cNvSpPr txBox="1"/>
          <p:nvPr/>
        </p:nvSpPr>
        <p:spPr>
          <a:xfrm>
            <a:off x="882815" y="4025391"/>
            <a:ext cx="5557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Exposure: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measure the exposure risk of phone numbers</a:t>
            </a:r>
          </a:p>
          <a:p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CAD7217-5E00-49F7-B4D9-05B26A9A2930}"/>
              </a:ext>
            </a:extLst>
          </p:cNvPr>
          <p:cNvSpPr txBox="1"/>
          <p:nvPr/>
        </p:nvSpPr>
        <p:spPr>
          <a:xfrm>
            <a:off x="1149676" y="4519226"/>
            <a:ext cx="419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My phone number is 71385 _ _ _ _ _.</a:t>
            </a:r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8ACAB21-F437-47C7-8E69-9238C6800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017" y="5149831"/>
            <a:ext cx="2948940" cy="35052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8D14350-4B71-4EC9-94DF-BD26EFD0D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977" y="5631796"/>
            <a:ext cx="3268980" cy="31242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1B31C31-D3B7-49B7-B043-8B3A85432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752" y="4574390"/>
            <a:ext cx="3237865" cy="350520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8804F9A-745B-4747-8BA5-6ADDFC32B2C7}"/>
              </a:ext>
            </a:extLst>
          </p:cNvPr>
          <p:cNvCxnSpPr/>
          <p:nvPr/>
        </p:nvCxnSpPr>
        <p:spPr>
          <a:xfrm>
            <a:off x="7995802" y="4834105"/>
            <a:ext cx="18415" cy="33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9F8C2A1-62E4-442F-AB7E-0CB087F4BE3B}"/>
              </a:ext>
            </a:extLst>
          </p:cNvPr>
          <p:cNvSpPr txBox="1"/>
          <p:nvPr/>
        </p:nvSpPr>
        <p:spPr>
          <a:xfrm>
            <a:off x="7167127" y="5164305"/>
            <a:ext cx="226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log-perplexity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2A30549-568A-4773-9682-D33AC75208A3}"/>
              </a:ext>
            </a:extLst>
          </p:cNvPr>
          <p:cNvSpPr/>
          <p:nvPr/>
        </p:nvSpPr>
        <p:spPr>
          <a:xfrm>
            <a:off x="915841" y="3873383"/>
            <a:ext cx="9575142" cy="2229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6C3038B-EA6E-4223-BB16-8E40B4E9DEB6}"/>
              </a:ext>
            </a:extLst>
          </p:cNvPr>
          <p:cNvSpPr txBox="1"/>
          <p:nvPr/>
        </p:nvSpPr>
        <p:spPr>
          <a:xfrm>
            <a:off x="892160" y="3826683"/>
            <a:ext cx="75457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Mean Reciprocal Rank(MRR):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the model’s memorization of names.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4) Perplexity: measure the model’s memorization of sentences.                    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E325424-4471-47D1-AE2B-4106182160EA}"/>
              </a:ext>
            </a:extLst>
          </p:cNvPr>
          <p:cNvSpPr txBox="1"/>
          <p:nvPr/>
        </p:nvSpPr>
        <p:spPr>
          <a:xfrm>
            <a:off x="1110415" y="4293175"/>
            <a:ext cx="403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__ __ is a senior writer at ESPN.com</a:t>
            </a:r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1C4D136-46CA-427C-8C17-27EFEF6BC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375" y="4694545"/>
            <a:ext cx="2812415" cy="7112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A4A5408-B7E0-46D5-8C7A-41E11246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1727AF-BE89-4798-9C36-B43545FF6A52}"/>
              </a:ext>
            </a:extLst>
          </p:cNvPr>
          <p:cNvSpPr/>
          <p:nvPr/>
        </p:nvSpPr>
        <p:spPr>
          <a:xfrm>
            <a:off x="1189194" y="1634549"/>
            <a:ext cx="1298164" cy="525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BERT-O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AA2EABC-A527-40A6-A7B1-231CFD5C13AB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2487358" y="1489154"/>
            <a:ext cx="1253534" cy="408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E92A976-EDFF-40FF-9EAA-2B1FB5954A0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487358" y="1907776"/>
            <a:ext cx="1253534" cy="437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618782A9-6CCE-45FE-AB15-E52AB9C2C713}"/>
              </a:ext>
            </a:extLst>
          </p:cNvPr>
          <p:cNvSpPr/>
          <p:nvPr/>
        </p:nvSpPr>
        <p:spPr>
          <a:xfrm>
            <a:off x="3740892" y="1226204"/>
            <a:ext cx="1298164" cy="525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BERT-F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4F42DFC-4774-48AB-8185-650E7707B07B}"/>
              </a:ext>
            </a:extLst>
          </p:cNvPr>
          <p:cNvSpPr/>
          <p:nvPr/>
        </p:nvSpPr>
        <p:spPr>
          <a:xfrm>
            <a:off x="3740892" y="2082273"/>
            <a:ext cx="1298164" cy="525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BERT-DP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8011D87-33BE-4DB9-B6D7-5B78B21613F1}"/>
              </a:ext>
            </a:extLst>
          </p:cNvPr>
          <p:cNvSpPr txBox="1"/>
          <p:nvPr/>
        </p:nvSpPr>
        <p:spPr>
          <a:xfrm>
            <a:off x="2539474" y="216055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DP-SGD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EAD2CB5-5734-4AFF-B76C-6BBBF86DD34E}"/>
              </a:ext>
            </a:extLst>
          </p:cNvPr>
          <p:cNvCxnSpPr>
            <a:cxnSpLocks/>
          </p:cNvCxnSpPr>
          <p:nvPr/>
        </p:nvCxnSpPr>
        <p:spPr>
          <a:xfrm flipV="1">
            <a:off x="5039056" y="1464077"/>
            <a:ext cx="78372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ACD374DA-1537-412F-BB58-83E0DDE7E354}"/>
              </a:ext>
            </a:extLst>
          </p:cNvPr>
          <p:cNvSpPr/>
          <p:nvPr/>
        </p:nvSpPr>
        <p:spPr>
          <a:xfrm>
            <a:off x="5822785" y="1226203"/>
            <a:ext cx="1298164" cy="525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BERT-FE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EED524C-1B6F-4C2A-B2B7-61AA93239390}"/>
              </a:ext>
            </a:extLst>
          </p:cNvPr>
          <p:cNvSpPr txBox="1"/>
          <p:nvPr/>
        </p:nvSpPr>
        <p:spPr>
          <a:xfrm>
            <a:off x="5035390" y="143588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ADFD469-4C20-40BE-A90D-1D1FB3F47FB3}"/>
              </a:ext>
            </a:extLst>
          </p:cNvPr>
          <p:cNvSpPr/>
          <p:nvPr/>
        </p:nvSpPr>
        <p:spPr>
          <a:xfrm>
            <a:off x="882815" y="2885225"/>
            <a:ext cx="8924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Metrics: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1)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Vaild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-PPL: the Perplexity of Masked Language Modeling task on the Enron validation dataset. It is used to test LLM’s general performance.</a:t>
            </a:r>
          </a:p>
        </p:txBody>
      </p:sp>
    </p:spTree>
    <p:extLst>
      <p:ext uri="{BB962C8B-B14F-4D97-AF65-F5344CB8AC3E}">
        <p14:creationId xmlns:p14="http://schemas.microsoft.com/office/powerpoint/2010/main" val="32269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7" grpId="0"/>
      <p:bldP spid="28" grpId="0" animBg="1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1EC2B-9CF6-41B1-8C42-6335235C3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685EFA-5932-4582-ABEA-787892C64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15" y="1892935"/>
            <a:ext cx="7917815" cy="35439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5B80CC-D16C-477F-AB9F-6788F91C1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95" y="1487805"/>
            <a:ext cx="1449070" cy="3352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5AACAC0-7006-4CB7-B39A-AD16F313CD25}"/>
              </a:ext>
            </a:extLst>
          </p:cNvPr>
          <p:cNvSpPr txBox="1"/>
          <p:nvPr/>
        </p:nvSpPr>
        <p:spPr>
          <a:xfrm>
            <a:off x="1155065" y="5591810"/>
            <a:ext cx="10685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DEPN’s performance was almost similar to BERT-F and has fewest execution time cost;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Regarding privacy leakage risk metrics, DEPN achieve the reduction of privacy leakage risk.</a:t>
            </a:r>
          </a:p>
        </p:txBody>
      </p:sp>
    </p:spTree>
    <p:extLst>
      <p:ext uri="{BB962C8B-B14F-4D97-AF65-F5344CB8AC3E}">
        <p14:creationId xmlns:p14="http://schemas.microsoft.com/office/powerpoint/2010/main" val="392901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579</Words>
  <Application>Microsoft Office PowerPoint</Application>
  <PresentationFormat>宽屏</PresentationFormat>
  <Paragraphs>82</Paragraphs>
  <Slides>13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等线</vt:lpstr>
      <vt:lpstr>微软雅黑</vt:lpstr>
      <vt:lpstr>Arial</vt:lpstr>
      <vt:lpstr>Times New Roman</vt:lpstr>
      <vt:lpstr>Wingdings</vt:lpstr>
      <vt:lpstr>Office 主题​​</vt:lpstr>
      <vt:lpstr>Equation.KSEE3</vt:lpstr>
      <vt:lpstr>PowerPoint 演示文稿</vt:lpstr>
      <vt:lpstr>Background</vt:lpstr>
      <vt:lpstr>Background</vt:lpstr>
      <vt:lpstr>DEPN</vt:lpstr>
      <vt:lpstr>DEPN</vt:lpstr>
      <vt:lpstr>DEPN</vt:lpstr>
      <vt:lpstr>Experiment</vt:lpstr>
      <vt:lpstr>Experiment</vt:lpstr>
      <vt:lpstr>Experiment</vt:lpstr>
      <vt:lpstr>Experiment</vt:lpstr>
      <vt:lpstr>Experiment</vt:lpstr>
      <vt:lpstr>Experiment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George Yao;Jiahe Shi</dc:creator>
  <cp:lastModifiedBy>lenovo</cp:lastModifiedBy>
  <cp:revision>84</cp:revision>
  <dcterms:created xsi:type="dcterms:W3CDTF">2019-02-23T16:09:00Z</dcterms:created>
  <dcterms:modified xsi:type="dcterms:W3CDTF">2024-03-01T07:39:58Z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80B76266CAF048D0B180BD7250798C20</vt:lpwstr>
  </property>
</Properties>
</file>